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75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79" r:id="rId23"/>
    <p:sldId id="280" r:id="rId24"/>
    <p:sldId id="276" r:id="rId2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3al2l3eel2" initials="l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13" autoAdjust="0"/>
  </p:normalViewPr>
  <p:slideViewPr>
    <p:cSldViewPr>
      <p:cViewPr>
        <p:scale>
          <a:sx n="101" d="100"/>
          <a:sy n="101" d="100"/>
        </p:scale>
        <p:origin x="-1326" y="-6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mission 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Round 1</c:v>
                </c:pt>
                <c:pt idx="1">
                  <c:v>Round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122</c:v>
                </c:pt>
                <c:pt idx="1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544832"/>
        <c:axId val="109266624"/>
      </c:barChart>
      <c:catAx>
        <c:axId val="63544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9266624"/>
        <c:crosses val="autoZero"/>
        <c:auto val="1"/>
        <c:lblAlgn val="ctr"/>
        <c:lblOffset val="100"/>
        <c:noMultiLvlLbl val="0"/>
      </c:catAx>
      <c:valAx>
        <c:axId val="10926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544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mission 2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Round 1</c:v>
                </c:pt>
                <c:pt idx="1">
                  <c:v>Round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325</c:v>
                </c:pt>
                <c:pt idx="1">
                  <c:v>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497728"/>
        <c:axId val="109270080"/>
      </c:barChart>
      <c:catAx>
        <c:axId val="63497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9270080"/>
        <c:crosses val="autoZero"/>
        <c:auto val="1"/>
        <c:lblAlgn val="ctr"/>
        <c:lblOffset val="100"/>
        <c:noMultiLvlLbl val="0"/>
      </c:catAx>
      <c:valAx>
        <c:axId val="10927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497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mission 3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Round 1</c:v>
                </c:pt>
                <c:pt idx="1">
                  <c:v>Round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180</c:v>
                </c:pt>
                <c:pt idx="1">
                  <c:v>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758848"/>
        <c:axId val="109272384"/>
      </c:barChart>
      <c:catAx>
        <c:axId val="63758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9272384"/>
        <c:crosses val="autoZero"/>
        <c:auto val="1"/>
        <c:lblAlgn val="ctr"/>
        <c:lblOffset val="100"/>
        <c:noMultiLvlLbl val="0"/>
      </c:catAx>
      <c:valAx>
        <c:axId val="10927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758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3643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28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142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276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7275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8642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847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255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691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58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9301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55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th-TH" dirty="0" smtClean="0"/>
              <a:t>สไลด์นี้หารูปมาแทนละค่อยใส่ </a:t>
            </a:r>
            <a:r>
              <a:rPr lang="en-US" dirty="0" smtClean="0"/>
              <a:t>animation </a:t>
            </a:r>
            <a:r>
              <a:rPr lang="th-TH" dirty="0" smtClean="0"/>
              <a:t>ให้รูปกับตัวหนังสือขึ้นมาทีละหัวข้อ</a:t>
            </a:r>
            <a:br>
              <a:rPr lang="th-TH" dirty="0" smtClean="0"/>
            </a:br>
            <a:r>
              <a:rPr lang="th-TH" dirty="0" smtClean="0"/>
              <a:t>เริ่มจากรูปที่บอกถึง </a:t>
            </a:r>
            <a:r>
              <a:rPr lang="en-US" dirty="0" smtClean="0"/>
              <a:t>LD </a:t>
            </a:r>
            <a:r>
              <a:rPr lang="th-TH" dirty="0" smtClean="0"/>
              <a:t>ก่อน ละค่อยเป็น การอ่าน เขียน คณิต เคลื่อนไหว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048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92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52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30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th-TH" sz="1100" dirty="0" smtClean="0">
                <a:sym typeface="Cordia New"/>
              </a:rPr>
              <a:t>อันนี้เป็นเนื้อหาเดิมอ่านแล้วมันแนวๆเดียวกัน ใจความหลักคือจัดกิจกรรมส่งเสริม ที่เหลือเอาเป้นรูป แทนดีกว่า</a:t>
            </a:r>
            <a:br>
              <a:rPr lang="th-TH" sz="1100" dirty="0" smtClean="0">
                <a:sym typeface="Cordia New"/>
              </a:rPr>
            </a:br>
            <a:r>
              <a:rPr lang="th-TH" sz="1100" dirty="0" smtClean="0">
                <a:sym typeface="Cordia New"/>
              </a:rPr>
              <a:t/>
            </a:r>
            <a:br>
              <a:rPr lang="th-TH" sz="1100" dirty="0" smtClean="0">
                <a:sym typeface="Cordia New"/>
              </a:rPr>
            </a:br>
            <a:r>
              <a:rPr lang="th" sz="1100" dirty="0" smtClean="0">
                <a:sym typeface="Cordia New"/>
              </a:rPr>
              <a:t>จัดกิจกรรมส่งเสริมทักษะการเคลื่อนไหว ไม่ว่าจะเป็นการเล่นกีฬาประเภทต่างๆ </a:t>
            </a:r>
            <a:endParaRPr lang="th-TH" sz="1100" dirty="0" smtClean="0">
              <a:sym typeface="Cordia New"/>
            </a:endParaRPr>
          </a:p>
          <a:p>
            <a:pPr marL="45720" indent="0">
              <a:buNone/>
            </a:pPr>
            <a:r>
              <a:rPr lang="th-TH" sz="1100" dirty="0" smtClean="0">
                <a:sym typeface="Cordia New"/>
              </a:rPr>
              <a:t> 	</a:t>
            </a:r>
            <a:r>
              <a:rPr lang="th" sz="1100" dirty="0" smtClean="0">
                <a:sym typeface="Cordia New"/>
              </a:rPr>
              <a:t>เช่น ว่ายน้ำ แบดมินตัน</a:t>
            </a:r>
          </a:p>
          <a:p>
            <a:r>
              <a:rPr lang="th" sz="1100" dirty="0" smtClean="0">
                <a:sym typeface="Cordia New"/>
              </a:rPr>
              <a:t>จัดกิจกรรมเพิ่มความคล่องในการเคลื่อนไหวผ่านการทำกิจกรรมต่างๆ </a:t>
            </a:r>
            <a:endParaRPr lang="th-TH" sz="1100" dirty="0" smtClean="0">
              <a:sym typeface="Cordia New"/>
            </a:endParaRPr>
          </a:p>
          <a:p>
            <a:pPr marL="45720" indent="0">
              <a:buNone/>
            </a:pPr>
            <a:r>
              <a:rPr lang="th-TH" sz="1100" dirty="0" smtClean="0">
                <a:sym typeface="Cordia New"/>
              </a:rPr>
              <a:t> 	</a:t>
            </a:r>
            <a:r>
              <a:rPr lang="th" sz="1100" dirty="0" smtClean="0">
                <a:sym typeface="Cordia New"/>
              </a:rPr>
              <a:t>เช่น วิ่งเป็นเส้นตรงมาหยิบการ์ดผลไม้ตามคำสั่ง</a:t>
            </a:r>
          </a:p>
          <a:p>
            <a:r>
              <a:rPr lang="th" sz="1100" dirty="0" smtClean="0">
                <a:sym typeface="Cordia New"/>
              </a:rPr>
              <a:t>จัดกิจกรรมให้เด็กได้มีการปีนป่าย โหนราว ไต่ราว</a:t>
            </a:r>
          </a:p>
          <a:p>
            <a:r>
              <a:rPr lang="th" sz="1100" dirty="0" smtClean="0">
                <a:sym typeface="Cordia New"/>
              </a:rPr>
              <a:t>จัดกิจกรรมส่งเสริมการเคลื่อนไหวข้ามแนวกลางลำตัวและสหสัมพันธ์ของร่างกายในการเคลื่อนไหว</a:t>
            </a:r>
            <a:endParaRPr lang="th-TH" sz="1100" dirty="0" smtClean="0">
              <a:sym typeface="Cordia New"/>
            </a:endParaRPr>
          </a:p>
          <a:p>
            <a:pPr marL="45720" indent="0">
              <a:buNone/>
            </a:pPr>
            <a:r>
              <a:rPr lang="th-TH" sz="1100" dirty="0" smtClean="0">
                <a:sym typeface="Cordia New"/>
              </a:rPr>
              <a:t> 	</a:t>
            </a:r>
            <a:r>
              <a:rPr lang="th" sz="1100" dirty="0" smtClean="0">
                <a:sym typeface="Cordia New"/>
              </a:rPr>
              <a:t>เช่น กระโดดตบ กระโดดแขนไขว้ ขากาง ขากาง แขนไขว้สลับกัน กระโดดสลับขาซ้าย/ขวา</a:t>
            </a:r>
          </a:p>
          <a:p>
            <a:endParaRPr lang="th" sz="1100" dirty="0" smtClean="0">
              <a:sym typeface="Cordia New"/>
            </a:endParaRPr>
          </a:p>
          <a:p>
            <a:endParaRPr lang="th" sz="1100" dirty="0" smtClean="0">
              <a:sym typeface="Cordia New"/>
            </a:endParaRPr>
          </a:p>
          <a:p>
            <a:endParaRPr lang="th" sz="1100" dirty="0" smtClean="0">
              <a:sym typeface="Cordia New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401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1267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th" sz="1100" dirty="0" smtClean="0"/>
              <a:t>
แอพพลิเคชันส่งเสริมพัฒนาการของเด็กที่มีความบกพร่องในการทรงตัว มีการจากัดขอบเขตไว้ข้างต้นดังนี้</a:t>
            </a:r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th" sz="1100" dirty="0" smtClean="0"/>
              <a:t>1. แอพพลิเคชัน ใช้พัฒนากับเด็กที่อยู่ระดับการศึกษาช่วงชั้นที่ 2 อายุตั้งแต่ 8 - 10 ปี ซึ่งเป็นวัยที่สามารถระบุแน่ชัดได้แล้วว่าเป็นเด็ก LD</a:t>
            </a:r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th" sz="1100" dirty="0" smtClean="0"/>
              <a:t>2. ทักษะเพื่อใช้ในการส่งเสริมพัฒนาการเด็กที่มีความบกพร่องในการทรงตัวจะมีดังนี้ การแยกประสาทซ้าย ขวา การเคลื่อนที่สลับซ้าย ขวา การกระโดด และการก้ม</a:t>
            </a:r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th" sz="1100" dirty="0" smtClean="0"/>
              <a:t>3. แอพพลิเคชัน สามารถโต้ตอบกับผู้ใช้ได้โดยการนาเทคโนโลยี Kinect ที่เป็นกล้องตรวจจับความเคลื่อนไหวมาใช้</a:t>
            </a:r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th" sz="1100" dirty="0" smtClean="0"/>
              <a:t>4. แอพพลิเคชัน สามารถใช้งานได้บนเครื่องคอมพิวเตอร์ระบบปฏิบัติการ Windows XP ขึ้นไป และแสดงผลผ่านหน้อจอโทรทัศน์ LCD ความละเอียด 1440 * 900</a:t>
            </a:r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th" sz="1100" dirty="0" smtClean="0"/>
              <a:t>5. แอพพลิเคชัน สามารถจับท่าทางของผู้ใช้งานได้</a:t>
            </a:r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th" sz="1100" dirty="0" smtClean="0"/>
              <a:t>6. แอพพลิเคชันจะมีจานวน 3 ด่าน</a:t>
            </a:r>
          </a:p>
          <a:p>
            <a:pPr>
              <a:buNone/>
            </a:pPr>
            <a:r>
              <a:rPr lang="th" sz="1100" dirty="0" smtClean="0"/>
              <a:t>7. ผู้เล่นสามารถทาการเลือกตัวละครได้ 3 แบบ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4455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ct val="91666"/>
              <a:buNone/>
            </a:pPr>
            <a:endParaRPr lang="th-TH" sz="1100" dirty="0" smtClean="0"/>
          </a:p>
          <a:p>
            <a:pPr lvl="0">
              <a:buClr>
                <a:srgbClr val="000000"/>
              </a:buClr>
              <a:buSzPct val="91666"/>
              <a:buNone/>
            </a:pPr>
            <a:endParaRPr lang="th-TH" sz="1100" dirty="0" smtClean="0"/>
          </a:p>
          <a:p>
            <a:pPr lvl="0">
              <a:buClr>
                <a:srgbClr val="000000"/>
              </a:buClr>
              <a:buSzPct val="91666"/>
              <a:buNone/>
            </a:pPr>
            <a:r>
              <a:rPr lang="th" sz="1100" dirty="0" smtClean="0"/>
              <a:t>สาหรับแอพพลิเคชัน</a:t>
            </a:r>
            <a:r>
              <a:rPr lang="th-TH" sz="1600" dirty="0" smtClean="0"/>
              <a:t>ถูกพัฒนา</a:t>
            </a:r>
            <a:r>
              <a:rPr lang="th" sz="1100" dirty="0" smtClean="0"/>
              <a:t>ในรูปแบบของเกมร่วมกับเทคโนโลยี Kinect เพื่อดึงดูดความสนใจโดยจะเน้นเรื่องราวรูปภาพและกราฟฟิกที่สวยงาม</a:t>
            </a:r>
            <a:r>
              <a:rPr lang="th-TH" sz="1600" dirty="0" smtClean="0"/>
              <a:t>และ</a:t>
            </a:r>
            <a:r>
              <a:rPr lang="th-TH" sz="1600" u="sng" dirty="0" smtClean="0"/>
              <a:t>เสมือนจริง</a:t>
            </a:r>
            <a:r>
              <a:rPr lang="th" sz="1100" dirty="0" smtClean="0"/>
              <a:t>เหมาะสมกับเด็ก</a:t>
            </a:r>
            <a:r>
              <a:rPr lang="th-TH" sz="1100" dirty="0" smtClean="0"/>
              <a:t> </a:t>
            </a:r>
          </a:p>
          <a:p>
            <a:pPr lvl="0">
              <a:buClr>
                <a:srgbClr val="000000"/>
              </a:buClr>
              <a:buSzPct val="91666"/>
              <a:buNone/>
            </a:pPr>
            <a:r>
              <a:rPr lang="th-TH" sz="1100" dirty="0" smtClean="0"/>
              <a:t> 	 	</a:t>
            </a:r>
            <a:r>
              <a:rPr lang="th-TH" sz="1600" dirty="0" smtClean="0"/>
              <a:t>โดยจะนำเสนอผ่าน</a:t>
            </a:r>
            <a:r>
              <a:rPr lang="th" sz="1100" dirty="0" smtClean="0"/>
              <a:t>คอมพิวเตอร์</a:t>
            </a:r>
            <a:r>
              <a:rPr lang="th" sz="1600" dirty="0" smtClean="0"/>
              <a:t> </a:t>
            </a:r>
            <a:r>
              <a:rPr lang="th" sz="1100" dirty="0" smtClean="0"/>
              <a:t>หรือจอภาพต่าง ๆ เพื่อให้สามารถใช้งานได้ง่ายและมีรูปแบบการแสดงผลที่ชัดเจน</a:t>
            </a:r>
            <a:r>
              <a:rPr lang="th-TH" sz="1600" dirty="0" smtClean="0"/>
              <a:t>และ</a:t>
            </a:r>
            <a:r>
              <a:rPr lang="th-TH" sz="1600" u="sng" dirty="0" smtClean="0"/>
              <a:t>สะดวกในการ</a:t>
            </a:r>
            <a:r>
              <a:rPr lang="th" sz="1100" u="sng" dirty="0" smtClean="0"/>
              <a:t>โต้ตอบ</a:t>
            </a:r>
            <a:r>
              <a:rPr lang="th" sz="1100" dirty="0" smtClean="0"/>
              <a:t>กับแอพพลิเคชัน พร้อมกับการพัฒนาทักษะการเคลื่อนไหวพื้นฐานที่จาเป็นต่อการดาเนินชีวิตได้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797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773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th-TH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ช่วยส่งเสริมการพัฒนาการของเด็กในเรื่องของการทรงตัวได้ และสร้างความรู้สึกเหมือนการเล่นเกมไม่ใช่การบำบัด </a:t>
            </a:r>
          </a:p>
          <a:p>
            <a:r>
              <a:rPr lang="th-TH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ส่งเสริมและกระตุ้นให้เด็กอยากมีส่วนร่วมในการพัฒนา </a:t>
            </a:r>
          </a:p>
          <a:p>
            <a:r>
              <a:rPr lang="th-TH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นำเทคโนโลยีมาผสมผสานกับการแพทย์ </a:t>
            </a:r>
          </a:p>
          <a:p>
            <a:r>
              <a:rPr lang="th-TH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สามารถนำไปพัฒนาและต่อยอดแนวคิดได้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17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2" descr="C:\Users\IML2\Desktop\KMUTT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11510"/>
            <a:ext cx="322923" cy="4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2060660"/>
            <a:ext cx="7056784" cy="707886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ct val="0"/>
              </a:spcBef>
            </a:pPr>
            <a:r>
              <a:rPr lang="th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Development for </a:t>
            </a:r>
            <a:r>
              <a:rPr lang="th" sz="6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LD Kids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467544" y="1563638"/>
            <a:ext cx="7776864" cy="504056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th" sz="4000" dirty="0"/>
              <a:t>Movement Skill </a:t>
            </a:r>
            <a:endParaRPr lang="en-US" sz="4000" dirty="0"/>
          </a:p>
        </p:txBody>
      </p:sp>
      <p:sp>
        <p:nvSpPr>
          <p:cNvPr id="6" name="Shape 58"/>
          <p:cNvSpPr txBox="1">
            <a:spLocks/>
          </p:cNvSpPr>
          <p:nvPr/>
        </p:nvSpPr>
        <p:spPr>
          <a:xfrm>
            <a:off x="2983495" y="3211731"/>
            <a:ext cx="4957997" cy="43204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มหาวิทยาลัยเทคโนโลยีพระจอมเกล้าธนบุรี</a:t>
            </a: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1331640" y="3579862"/>
            <a:ext cx="6542173" cy="288032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h-TH" sz="2000" dirty="0" smtClean="0">
                <a:solidFill>
                  <a:schemeClr val="tx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คณะเทคโนโลยีสารสนเทศ  สาขาเทคโนโลยีสารสนเทศ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build="p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67544" y="411510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th" sz="3600" dirty="0">
                <a:latin typeface="Angsana New" panose="02020603050405020304" pitchFamily="18" charset="-34"/>
                <a:cs typeface="Angsana New" panose="02020603050405020304" pitchFamily="18" charset="-34"/>
                <a:sym typeface="Verdana"/>
              </a:rPr>
              <a:t>ความต้องการในการใช้งานในปัจจุบัน (Kinect)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63784" y="1267908"/>
            <a:ext cx="8229600" cy="3725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เพิ่มความเสมือนจริง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สะดวกสบาย และง่ายต่อการควบคุม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ต้นทุนต่ำ พัฒนาต่อยอดง่าย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มีประโยชน์การใช้งานหลากหลาย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ropbox\Project\Graphic and Production\Footage_images\Fon.jpg"/>
          <p:cNvPicPr>
            <a:picLocks noChangeAspect="1" noChangeArrowheads="1"/>
          </p:cNvPicPr>
          <p:nvPr/>
        </p:nvPicPr>
        <p:blipFill>
          <a:blip r:embed="rId2"/>
          <a:srcRect t="18419" b="39381"/>
          <a:stretch>
            <a:fillRect/>
          </a:stretch>
        </p:blipFill>
        <p:spPr bwMode="auto">
          <a:xfrm>
            <a:off x="0" y="2715766"/>
            <a:ext cx="9144000" cy="242773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0344" y="339502"/>
            <a:ext cx="7315200" cy="1946269"/>
          </a:xfrm>
        </p:spPr>
        <p:txBody>
          <a:bodyPr/>
          <a:lstStyle/>
          <a:p>
            <a:r>
              <a:rPr lang="en-US" dirty="0" smtClean="0"/>
              <a:t>Development &amp; Designing</a:t>
            </a:r>
            <a:endParaRPr lang="th-T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536" y="2037518"/>
            <a:ext cx="7315200" cy="858474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การพัฒนาและการออกแบบ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"/>
          <a:stretch/>
        </p:blipFill>
        <p:spPr>
          <a:xfrm>
            <a:off x="683568" y="1419622"/>
            <a:ext cx="7517777" cy="3268889"/>
          </a:xfrm>
          <a:prstGeom prst="rect">
            <a:avLst/>
          </a:prstGeom>
        </p:spPr>
      </p:pic>
      <p:sp>
        <p:nvSpPr>
          <p:cNvPr id="6" name="Shape 82"/>
          <p:cNvSpPr txBox="1">
            <a:spLocks noGrp="1"/>
          </p:cNvSpPr>
          <p:nvPr>
            <p:ph type="title"/>
          </p:nvPr>
        </p:nvSpPr>
        <p:spPr>
          <a:xfrm>
            <a:off x="457200" y="418206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-US" dirty="0" smtClean="0">
                <a:sym typeface="Verdana"/>
              </a:rPr>
              <a:t>Mission I</a:t>
            </a:r>
            <a:endParaRPr lang="th" dirty="0"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6211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1175" y="1344575"/>
            <a:ext cx="7516800" cy="3268800"/>
          </a:xfrm>
          <a:prstGeom prst="rect">
            <a:avLst/>
          </a:prstGeom>
        </p:spPr>
      </p:pic>
      <p:sp>
        <p:nvSpPr>
          <p:cNvPr id="6" name="Shape 82"/>
          <p:cNvSpPr txBox="1">
            <a:spLocks noGrp="1"/>
          </p:cNvSpPr>
          <p:nvPr>
            <p:ph type="title"/>
          </p:nvPr>
        </p:nvSpPr>
        <p:spPr>
          <a:xfrm>
            <a:off x="457200" y="418206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-US" dirty="0" smtClean="0">
                <a:sym typeface="Verdana"/>
              </a:rPr>
              <a:t>Mission II</a:t>
            </a:r>
            <a:endParaRPr lang="th" dirty="0"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7974" y="1475501"/>
            <a:ext cx="7516800" cy="3268800"/>
          </a:xfrm>
          <a:prstGeom prst="rect">
            <a:avLst/>
          </a:prstGeom>
        </p:spPr>
      </p:pic>
      <p:sp>
        <p:nvSpPr>
          <p:cNvPr id="5" name="Shape 82"/>
          <p:cNvSpPr txBox="1">
            <a:spLocks noGrp="1"/>
          </p:cNvSpPr>
          <p:nvPr>
            <p:ph type="title"/>
          </p:nvPr>
        </p:nvSpPr>
        <p:spPr>
          <a:xfrm>
            <a:off x="457200" y="418206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-US" dirty="0" smtClean="0">
                <a:sym typeface="Verdana"/>
              </a:rPr>
              <a:t>Mission III</a:t>
            </a:r>
            <a:endParaRPr lang="th" dirty="0"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67544" y="48351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" sz="3600" dirty="0">
                <a:cs typeface="Angsana New" panose="02020603050405020304" pitchFamily="18" charset="-34"/>
              </a:rPr>
              <a:t>Software</a:t>
            </a:r>
            <a:r>
              <a:rPr lang="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ที่ใช้ในการพัฒนา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95536" y="1438339"/>
            <a:ext cx="8229600" cy="3725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SzPct val="166666"/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	แบ่งได้เป็น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ส่วนได้แก่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SzPct val="166666"/>
              <a:buNone/>
            </a:pP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SzPct val="166666"/>
              <a:buNone/>
            </a:pPr>
            <a:endParaRPr lang="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hape 89"/>
          <p:cNvSpPr txBox="1">
            <a:spLocks/>
          </p:cNvSpPr>
          <p:nvPr/>
        </p:nvSpPr>
        <p:spPr>
          <a:xfrm>
            <a:off x="467544" y="1923678"/>
            <a:ext cx="8229600" cy="3725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h-TH" dirty="0" smtClean="0">
                <a:latin typeface="+mj-lt"/>
                <a:cs typeface="Angsana New" panose="02020603050405020304" pitchFamily="18" charset="-34"/>
              </a:rPr>
              <a:t> </a:t>
            </a:r>
            <a:r>
              <a:rPr lang="en-US" dirty="0" smtClean="0">
                <a:latin typeface="+mj-lt"/>
                <a:cs typeface="Angsana New" panose="02020603050405020304" pitchFamily="18" charset="-34"/>
              </a:rPr>
              <a:t>Graphic Design</a:t>
            </a:r>
            <a:endParaRPr lang="th" dirty="0" smtClean="0">
              <a:latin typeface="+mj-lt"/>
              <a:cs typeface="Angsana New" panose="02020603050405020304" pitchFamily="18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dirty="0" smtClean="0">
                <a:latin typeface="+mj-lt"/>
                <a:cs typeface="Angsana New" panose="02020603050405020304" pitchFamily="18" charset="-34"/>
              </a:rPr>
              <a:t> </a:t>
            </a:r>
            <a:r>
              <a:rPr lang="en-US" dirty="0" smtClean="0">
                <a:latin typeface="+mj-lt"/>
                <a:cs typeface="Angsana New" panose="02020603050405020304" pitchFamily="18" charset="-34"/>
              </a:rPr>
              <a:t>Programming &amp; Driver</a:t>
            </a:r>
            <a:endParaRPr lang="th" dirty="0" smtClean="0">
              <a:latin typeface="+mj-lt"/>
              <a:cs typeface="Angsana New" panose="02020603050405020304" pitchFamily="18" charset="-34"/>
            </a:endParaRPr>
          </a:p>
          <a:p>
            <a:pPr marL="45720" indent="0">
              <a:buNone/>
            </a:pPr>
            <a:endParaRPr lang="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th" dirty="0"/>
              <a:t>Graphic Design</a:t>
            </a:r>
          </a:p>
        </p:txBody>
      </p:sp>
      <p:pic>
        <p:nvPicPr>
          <p:cNvPr id="3075" name="Picture 3" descr="D:\Dropbox\Project\เจ้าฟ้าไอที\sources\s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100926"/>
            <a:ext cx="6840760" cy="40425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th" dirty="0"/>
              <a:t>Programming &amp; Driver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99592" y="1491630"/>
            <a:ext cx="7271499" cy="3065975"/>
            <a:chOff x="755576" y="1305975"/>
            <a:chExt cx="7271499" cy="3065975"/>
          </a:xfrm>
        </p:grpSpPr>
        <p:pic>
          <p:nvPicPr>
            <p:cNvPr id="123" name="Shape 123"/>
            <p:cNvPicPr preferRelativeResize="0"/>
            <p:nvPr/>
          </p:nvPicPr>
          <p:blipFill>
            <a:blip r:embed="rId3"/>
            <a:srcRect b="2914"/>
            <a:stretch>
              <a:fillRect/>
            </a:stretch>
          </p:blipFill>
          <p:spPr>
            <a:xfrm>
              <a:off x="755576" y="1305975"/>
              <a:ext cx="4210681" cy="3065975"/>
            </a:xfrm>
            <a:prstGeom prst="rect">
              <a:avLst/>
            </a:prstGeom>
          </p:spPr>
        </p:pic>
        <p:pic>
          <p:nvPicPr>
            <p:cNvPr id="124" name="Shape 124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4961100" y="1305975"/>
              <a:ext cx="3065975" cy="306597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th" dirty="0"/>
              <a:t>Framework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63688" y="1131590"/>
            <a:ext cx="5520190" cy="357794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67544" y="41151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ข้อจำกัดในการเล่น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สามารถเล่นได้บนระบบปฏิบัติการ </a:t>
            </a:r>
            <a:r>
              <a:rPr lang="th" sz="24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Windows 7 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ขึ้นไปเท่านั้น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ต้องใช้ </a:t>
            </a:r>
            <a:r>
              <a:rPr lang="th" sz="24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Kinect 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ในการเล่น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รองรับผู้เล่นครั้งละ </a:t>
            </a:r>
            <a:r>
              <a:rPr lang="th" sz="24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คน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ผู้เล่นต้อง</a:t>
            </a:r>
            <a:r>
              <a:rPr lang="th" sz="24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ยืนห่าง Kinect 2 เมตร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" sz="24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ด้านข้าง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ของผู้เล่น</a:t>
            </a:r>
            <a:r>
              <a:rPr lang="th" sz="24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ต้องมีที่ว่างข้างละ 1 เมตร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ropbox\Project\เจ้าฟ้าไอที\sources\Boy_Writ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2206715"/>
            <a:ext cx="2232248" cy="2232248"/>
          </a:xfrm>
          <a:prstGeom prst="rect">
            <a:avLst/>
          </a:prstGeom>
        </p:spPr>
      </p:pic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339502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ความเป็นมา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8675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th" dirty="0">
                <a:sym typeface="Angsana New"/>
              </a:rPr>
              <a:t>Learning Disabilities (LD) </a:t>
            </a:r>
            <a:endParaRPr lang="th-TH" dirty="0" smtClean="0">
              <a:sym typeface="Angsana New"/>
            </a:endParaRPr>
          </a:p>
          <a:p>
            <a:pPr lvl="0" rtl="0">
              <a:buNone/>
            </a:pPr>
            <a:r>
              <a:rPr lang="th-TH" sz="1400" dirty="0">
                <a:sym typeface="Angsana New"/>
              </a:rPr>
              <a:t> 	 	</a:t>
            </a:r>
            <a:r>
              <a:rPr lang="th" dirty="0">
                <a:latin typeface="Angsana New" panose="02020603050405020304" pitchFamily="18" charset="-34"/>
                <a:cs typeface="Angsana New" panose="02020603050405020304" pitchFamily="18" charset="-34"/>
                <a:sym typeface="Angsana New"/>
              </a:rPr>
              <a:t>ความบกพร่องในการ</a:t>
            </a:r>
            <a:r>
              <a:rPr lang="th" dirty="0" smtClean="0">
                <a:latin typeface="Angsana New" panose="02020603050405020304" pitchFamily="18" charset="-34"/>
                <a:cs typeface="Angsana New" panose="02020603050405020304" pitchFamily="18" charset="-34"/>
                <a:sym typeface="Angsana New"/>
              </a:rPr>
              <a:t>เรียนรู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  <a:sym typeface="Angsana New"/>
              </a:rPr>
              <a:t>้ </a:t>
            </a:r>
            <a:r>
              <a:rPr lang="th" dirty="0" smtClean="0">
                <a:latin typeface="Angsana New" panose="02020603050405020304" pitchFamily="18" charset="-34"/>
                <a:cs typeface="Angsana New" panose="02020603050405020304" pitchFamily="18" charset="-34"/>
                <a:sym typeface="Angsana New"/>
              </a:rPr>
              <a:t>ปัจจุบัน</a:t>
            </a:r>
            <a:r>
              <a:rPr lang="th" dirty="0">
                <a:latin typeface="Angsana New" panose="02020603050405020304" pitchFamily="18" charset="-34"/>
                <a:cs typeface="Angsana New" panose="02020603050405020304" pitchFamily="18" charset="-34"/>
                <a:sym typeface="Angsana New"/>
              </a:rPr>
              <a:t>ยังไม่ค่อยมีคนเข้าใจในเรื่องของ LD อย่าง</a:t>
            </a:r>
            <a:r>
              <a:rPr lang="th" dirty="0" smtClean="0">
                <a:latin typeface="Angsana New" panose="02020603050405020304" pitchFamily="18" charset="-34"/>
                <a:cs typeface="Angsana New" panose="02020603050405020304" pitchFamily="18" charset="-34"/>
                <a:sym typeface="Angsana New"/>
              </a:rPr>
              <a:t>ชัดเจน</a:t>
            </a:r>
            <a:endParaRPr lang="th-TH" b="1" dirty="0">
              <a:latin typeface="Angsana New" panose="02020603050405020304" pitchFamily="18" charset="-34"/>
              <a:ea typeface="Cordia New"/>
              <a:cs typeface="Angsana New" panose="02020603050405020304" pitchFamily="18" charset="-34"/>
              <a:sym typeface="Angsana New"/>
            </a:endParaRPr>
          </a:p>
        </p:txBody>
      </p:sp>
      <p:pic>
        <p:nvPicPr>
          <p:cNvPr id="1026" name="Picture 2" descr="D:\Dropbox\Project\เจ้าฟ้าไอที\sources\readingpag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4" y="3003798"/>
            <a:ext cx="2110359" cy="15841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7544" y="4582979"/>
            <a:ext cx="1693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th-TH" sz="2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การอ่าน </a:t>
            </a:r>
            <a:r>
              <a:rPr lang="th-TH" sz="1600" dirty="0" smtClean="0">
                <a:solidFill>
                  <a:schemeClr val="tx1"/>
                </a:solidFill>
                <a:sym typeface="Cordia New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sym typeface="Cordia New"/>
              </a:rPr>
              <a:t>Dyslexia)</a:t>
            </a:r>
            <a:endParaRPr lang="en-US" sz="1600" dirty="0">
              <a:solidFill>
                <a:schemeClr val="tx1"/>
              </a:solidFill>
              <a:sym typeface="Cordia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9823" y="4078923"/>
            <a:ext cx="2015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th-TH" sz="2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การเขียน </a:t>
            </a:r>
            <a:r>
              <a:rPr lang="th-TH" sz="1600" dirty="0" smtClean="0">
                <a:solidFill>
                  <a:schemeClr val="tx1"/>
                </a:solidFill>
                <a:sym typeface="Cordia New"/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  <a:sym typeface="Cordia New"/>
              </a:rPr>
              <a:t>Dysgraphia</a:t>
            </a:r>
            <a:r>
              <a:rPr lang="en-US" sz="1600" dirty="0" smtClean="0">
                <a:solidFill>
                  <a:schemeClr val="tx1"/>
                </a:solidFill>
                <a:sym typeface="Cordia New"/>
              </a:rPr>
              <a:t>)</a:t>
            </a:r>
            <a:endParaRPr lang="en-US" sz="1600" dirty="0">
              <a:solidFill>
                <a:schemeClr val="tx1"/>
              </a:solidFill>
              <a:sym typeface="Cordia New"/>
            </a:endParaRPr>
          </a:p>
        </p:txBody>
      </p:sp>
      <p:pic>
        <p:nvPicPr>
          <p:cNvPr id="1029" name="Picture 5" descr="D:\Dropbox\Project\เจ้าฟ้าไอที\sources\mat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5976" y="2840871"/>
            <a:ext cx="2016224" cy="167509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301670" y="4515966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h-TH" sz="2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การคำนวณและเหตุผลเชิงคณิตศาสตร์ </a:t>
            </a:r>
            <a:r>
              <a:rPr lang="th-TH" sz="1600" dirty="0" smtClean="0">
                <a:solidFill>
                  <a:schemeClr val="tx1"/>
                </a:solidFill>
                <a:sym typeface="Cordia New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sym typeface="Cordia New"/>
              </a:rPr>
              <a:t>Dyscalculia)</a:t>
            </a:r>
            <a:endParaRPr lang="en-US" sz="1600" dirty="0">
              <a:solidFill>
                <a:schemeClr val="tx1"/>
              </a:solidFill>
              <a:sym typeface="Cordia New"/>
            </a:endParaRPr>
          </a:p>
        </p:txBody>
      </p:sp>
      <p:pic>
        <p:nvPicPr>
          <p:cNvPr id="1030" name="Picture 6" descr="D:\Dropbox\Project\เจ้าฟ้าไอที\sources\wal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0232" y="1851670"/>
            <a:ext cx="1880925" cy="208823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470022" y="4011910"/>
            <a:ext cx="2303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การเคลื่อนไหว </a:t>
            </a:r>
            <a:r>
              <a:rPr lang="th-TH" sz="1600" dirty="0" smtClean="0">
                <a:solidFill>
                  <a:schemeClr val="tx1"/>
                </a:solidFill>
                <a:sym typeface="Cordia New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sym typeface="Cordia New"/>
              </a:rPr>
              <a:t>Dyspraxia)</a:t>
            </a: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980" y="1976522"/>
            <a:ext cx="4735091" cy="52322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228600" indent="-182880">
              <a:spcBef>
                <a:spcPct val="20000"/>
              </a:spcBef>
              <a:buClr>
                <a:schemeClr val="tx2"/>
              </a:buClr>
              <a:buFont typeface="Wingdings" charset="2"/>
            </a:pPr>
            <a:r>
              <a:rPr lang="th" sz="2800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  <a:sym typeface="Cordia New"/>
              </a:rPr>
              <a:t>ประเภทของความบกพร่อง</a:t>
            </a:r>
            <a:r>
              <a:rPr lang="th" sz="2800" kern="1200" dirty="0" smtClean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  <a:sym typeface="Cordia New"/>
              </a:rPr>
              <a:t>ทางกา</a:t>
            </a:r>
            <a:r>
              <a:rPr lang="th-TH" sz="2800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  <a:sym typeface="Cordia New"/>
              </a:rPr>
              <a:t>ร</a:t>
            </a:r>
            <a:r>
              <a:rPr lang="th" sz="2800" kern="1200" dirty="0" smtClean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  <a:sym typeface="Cordia New"/>
              </a:rPr>
              <a:t>เรียนรู้</a:t>
            </a:r>
            <a:endParaRPr lang="th" sz="2800" kern="1200" dirty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  <a:sym typeface="Cordia New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uiExpand="1" build="p"/>
      <p:bldP spid="5" grpId="0"/>
      <p:bldP spid="8" grpId="0"/>
      <p:bldP spid="10" grpId="0"/>
      <p:bldP spid="12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67544" y="339502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แนวทางในการพัฒนาต่อ</a:t>
            </a:r>
            <a:endParaRPr lang="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เป็นระบบออนไลน์เพื่อให้สามารถเล่นร่วมกับ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ผู้อื่นและ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แชร์คะแนนกันได้เพื่อเพิ่มความน่าสนใจ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เพิ่มการพัฒนาทักษะด้านอื่นๆของเด็กเพื่อให้สามารถใช้ในการ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พัฒนาได้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ครอบคลุมยิ่งขึ้น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ทำการเพิ่มระบบช่วยตรวจสอบเพื่อดูว่าเด็กที่มาเล่นมีความเสี่ยงที่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จะเป็น 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LD หรือไม่</a:t>
            </a:r>
          </a:p>
          <a:p>
            <a:pPr>
              <a:buFont typeface="Arial" panose="020B0604020202020204" pitchFamily="34" charset="0"/>
              <a:buChar char="•"/>
            </a:pPr>
            <a:endParaRPr lang="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67544" y="339502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ผลการทดลองกับเด็ก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LD Mission 1</a:t>
            </a:r>
            <a:endParaRPr lang="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18715773"/>
              </p:ext>
            </p:extLst>
          </p:nvPr>
        </p:nvGraphicFramePr>
        <p:xfrm>
          <a:off x="1907704" y="1203598"/>
          <a:ext cx="5472608" cy="364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81360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67544" y="339502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ผลการทดลองกับเด็ก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LD Mission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endParaRPr lang="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32063869"/>
              </p:ext>
            </p:extLst>
          </p:nvPr>
        </p:nvGraphicFramePr>
        <p:xfrm>
          <a:off x="1907704" y="1203598"/>
          <a:ext cx="5472608" cy="364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77271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67544" y="339502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ผลการทดลองกับเด็ก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LD Mission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endParaRPr lang="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18230573"/>
              </p:ext>
            </p:extLst>
          </p:nvPr>
        </p:nvGraphicFramePr>
        <p:xfrm>
          <a:off x="1907704" y="1203598"/>
          <a:ext cx="5472608" cy="364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64544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1995686"/>
            <a:ext cx="7315200" cy="1709131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/>
              <a:t>Q / A</a:t>
            </a:r>
            <a:endParaRPr lang="th-TH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th" sz="3600" dirty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ลักษณะของเด็กที่มีความบกพร่องด้านการเคลื่อนไหว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มีการ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เคลื่อนไหว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เชื่องช้า</a:t>
            </a:r>
            <a:endParaRPr lang="th" sz="2400" dirty="0">
              <a:latin typeface="Angsana New" panose="02020603050405020304" pitchFamily="18" charset="-34"/>
              <a:cs typeface="Angsana New" panose="02020603050405020304" pitchFamily="18" charset="-34"/>
              <a:sym typeface="Cordia New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มีความลำบากในการเล่นกีฬา </a:t>
            </a:r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  <a:sym typeface="Cordia New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มี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ความลำบากใน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การ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เ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คลื่อนไหว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ข้ามแนวกลางลำตัว </a:t>
            </a:r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  <a:sym typeface="Cordia New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วิ่ง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 - 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เดิน สะดุดหก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ล้มบ่อย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มักถูกเพื่อนปฏิเสธไม่ยอมให้เข้า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กลุ่มเล่นเกม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 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ที่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ต้องใช้ทักษะการเคลื่อนไหว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มีความลำบากในการทำกิจกรรมการดำเนินชีวิต </a:t>
            </a:r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  <a:sym typeface="Cordia New"/>
            </a:endParaRPr>
          </a:p>
          <a:p>
            <a:pPr>
              <a:buFont typeface="Arial" panose="020B0604020202020204" pitchFamily="34" charset="0"/>
              <a:buChar char="•"/>
            </a:pPr>
            <a:endParaRPr lang="th" sz="2400" dirty="0">
              <a:latin typeface="Angsana New" panose="02020603050405020304" pitchFamily="18" charset="-34"/>
              <a:cs typeface="Angsana New" panose="02020603050405020304" pitchFamily="18" charset="-34"/>
              <a:sym typeface="Cordia New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67544" y="274190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th" sz="3600" dirty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แนวทางการช่วยเหลือเด็กที่มีความบกพร่องด้านการเคลื่อนไหว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จัด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กิจกรรมส่งเสริมทักษะการ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เคลื่อนไหว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และเพิ่มความคล่องตัวในการเคลื่อนไหว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 </a:t>
            </a:r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  <a:sym typeface="Cordia New"/>
            </a:endParaRPr>
          </a:p>
          <a:p>
            <a:pPr>
              <a:buFont typeface="Arial" panose="020B0604020202020204" pitchFamily="34" charset="0"/>
              <a:buChar char="•"/>
            </a:pPr>
            <a:endParaRPr lang="th" sz="2400" dirty="0">
              <a:latin typeface="Angsana New" panose="02020603050405020304" pitchFamily="18" charset="-34"/>
              <a:cs typeface="Angsana New" panose="02020603050405020304" pitchFamily="18" charset="-34"/>
              <a:sym typeface="Cordia New"/>
            </a:endParaRPr>
          </a:p>
          <a:p>
            <a:pPr>
              <a:buFont typeface="Arial" panose="020B0604020202020204" pitchFamily="34" charset="0"/>
              <a:buChar char="•"/>
            </a:pPr>
            <a:endParaRPr lang="th" sz="2400" dirty="0">
              <a:latin typeface="Angsana New" panose="02020603050405020304" pitchFamily="18" charset="-34"/>
              <a:cs typeface="Angsana New" panose="02020603050405020304" pitchFamily="18" charset="-34"/>
              <a:sym typeface="Cordia New"/>
            </a:endParaRPr>
          </a:p>
          <a:p>
            <a:pPr>
              <a:buFont typeface="Arial" panose="020B0604020202020204" pitchFamily="34" charset="0"/>
              <a:buChar char="•"/>
            </a:pPr>
            <a:endParaRPr lang="th" sz="2400" dirty="0">
              <a:latin typeface="Angsana New" panose="02020603050405020304" pitchFamily="18" charset="-34"/>
              <a:cs typeface="Angsana New" panose="02020603050405020304" pitchFamily="18" charset="-34"/>
              <a:sym typeface="Cordia Ne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859782"/>
            <a:ext cx="1002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การเล่นกีฬา</a:t>
            </a:r>
            <a:endParaRPr lang="th-TH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050" name="Picture 2" descr="D:\Dropbox\Project\เจ้าฟ้าไอที\sources\swimm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779662"/>
            <a:ext cx="3275781" cy="1382266"/>
          </a:xfrm>
          <a:prstGeom prst="rect">
            <a:avLst/>
          </a:prstGeom>
          <a:noFill/>
        </p:spPr>
      </p:pic>
      <p:pic>
        <p:nvPicPr>
          <p:cNvPr id="2051" name="Picture 3" descr="D:\Dropbox\Project\เจ้าฟ้าไอที\sources\kid_runn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3100164"/>
            <a:ext cx="1612900" cy="18478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5536" y="4299942"/>
            <a:ext cx="1321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จัดกิจกรรมต่างๆ</a:t>
            </a:r>
            <a:endParaRPr lang="th-TH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052" name="Picture 4" descr="D:\Dropbox\Project\เจ้าฟ้าไอที\sources\climbi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872" y="2067694"/>
            <a:ext cx="2422128" cy="251674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347864" y="4611899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" sz="2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การปีนป่าย โหนราว ไต่ราว</a:t>
            </a:r>
            <a:endParaRPr lang="th-TH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053" name="Picture 5" descr="D:\Dropbox\Project\เจ้าฟ้าไอที\sources\warmup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176" y="1707654"/>
            <a:ext cx="2160240" cy="282120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868144" y="4510971"/>
            <a:ext cx="2528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" sz="2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Cordia New"/>
              </a:rPr>
              <a:t>การเคลื่อนไหวข้ามแนวกลางลำตัว</a:t>
            </a:r>
            <a:endParaRPr lang="th-TH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build="p"/>
      <p:bldP spid="4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67544" y="411510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8620" indent="-342900">
              <a:buFont typeface="+mj-lt"/>
              <a:buAutoNum type="arabicPeriod"/>
            </a:pPr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ใช้ความรู้ด้านเทคโนโลยีมาประยุกต์ใช้ในการพัฒนาส่งเสริม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พฤติกรรมเด็กที่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มีความบกพร่อง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ทางการ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ทรงตัวและการ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เรียนรู้</a:t>
            </a:r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สร้างความน่าสนใจในกระบวนการพัฒนาการส่งเสริมทักษะทางการเรียนรู้ของเด็ก</a:t>
            </a:r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แบ่งเบาภารกิจของผู้ฝึกให้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น้อยลง</a:t>
            </a:r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88620" lvl="0" indent="-342900">
              <a:buFont typeface="+mj-lt"/>
              <a:buAutoNum type="arabicPeriod"/>
            </a:pPr>
            <a:endParaRPr lang="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88620" indent="-342900">
              <a:buFont typeface="+mj-lt"/>
              <a:buAutoNum type="arabicPeriod"/>
            </a:pPr>
            <a:endParaRPr lang="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411510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ขอบเขตการศึกษาโครงงาน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74848" y="699542"/>
            <a:ext cx="8229600" cy="3725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" indent="0">
              <a:buNone/>
            </a:pP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
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แอพพลิเคชันส่งเสริมพัฒนาการของเด็กที่มีความบกพร่องในการทรงตัว มี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การจ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ำ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กัด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ขอบเขต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ไว้ข้างต้น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ดังนี้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แอพ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พลิเค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ชันใช้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พัฒนากับเด็กที่อยู่ระดับการศึกษา</a:t>
            </a:r>
            <a:r>
              <a:rPr lang="th" sz="22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ช่วงชั้นที่ 2 อายุตั้งแต่ 8 - 10 ปี </a:t>
            </a:r>
            <a:endParaRPr lang="th-TH" sz="2200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ทักษะ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ใช้ในการส่งเสริมพัฒนาการเด็กที่มีความบกพร่องในการทรงตัวจะมีดังนี้ </a:t>
            </a:r>
            <a:endParaRPr lang="th-TH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" sz="2200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" sz="22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แยกประสาทซ้าย ขวา การเคลื่อนที่สลับซ้าย ขวา การกระโดด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 และ</a:t>
            </a:r>
            <a:r>
              <a:rPr lang="th" sz="22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การก้ม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แอพ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พลิเค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ชันสามารถ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โต้ตอบกับผู้ใช้ได้โดยกา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รน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ำ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เทคโนโลยี </a:t>
            </a:r>
            <a:r>
              <a:rPr lang="th" sz="22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Kinect 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มาใช้</a:t>
            </a:r>
            <a:endParaRPr lang="th-TH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แอพ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พลิเค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ชันสามารถ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ใช้งานได้บนเครื่องคอมพิวเตอร์ระบบปฏิบัติการ </a:t>
            </a:r>
            <a:r>
              <a:rPr lang="th" sz="22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Windows </a:t>
            </a:r>
            <a:r>
              <a:rPr lang="en-US" sz="22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ขึ้นไป </a:t>
            </a:r>
            <a:endParaRPr lang="th-TH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แสดงผล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ดีที่สุด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ผ่าน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หน้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า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" sz="22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ความละเอียด 1440 * 900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แอพ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พลิเคชันจะมี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ำ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นวน </a:t>
            </a:r>
            <a:r>
              <a:rPr lang="th" sz="22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ด่าน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เล่น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สามารถท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ำ</a:t>
            </a:r>
            <a:r>
              <a:rPr lang="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เลือกตัวละครได้ </a:t>
            </a:r>
            <a:r>
              <a:rPr lang="th" sz="22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แบบ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41820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เทคโนโลยีกับการบำบัด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		</a:t>
            </a:r>
            <a:r>
              <a:rPr lang="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แนวคิด</a:t>
            </a:r>
            <a:r>
              <a:rPr lang="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ของโครงงานเป็นลักษณะของแอพพลิเคชันที่จะมาช่วยในส่วนของการพัฒนาทักษะ และปรับเปลี่ยนพฤติกรรมของกลุ่มเด็กที่เป็นโรค LD </a:t>
            </a:r>
            <a:r>
              <a:rPr lang="th" sz="2800" u="sng" dirty="0" smtClean="0">
                <a:solidFill>
                  <a:srgbClr val="FF99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โดยเฉพาะ</a:t>
            </a:r>
            <a:r>
              <a:rPr lang="th" sz="2800" u="sng" dirty="0">
                <a:solidFill>
                  <a:srgbClr val="FF99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เด็กที่มีความบกพร่องในเรื่องของการทรงตัวเพื่อให้</a:t>
            </a:r>
            <a:r>
              <a:rPr lang="th" sz="2800" u="sng" dirty="0" smtClean="0">
                <a:solidFill>
                  <a:srgbClr val="FF99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สามารถด</a:t>
            </a:r>
            <a:r>
              <a:rPr lang="th-TH" sz="2800" u="sng" dirty="0" smtClean="0">
                <a:solidFill>
                  <a:srgbClr val="FF99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ำ</a:t>
            </a:r>
            <a:r>
              <a:rPr lang="th" sz="2800" u="sng" dirty="0" smtClean="0">
                <a:solidFill>
                  <a:srgbClr val="FF99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เนิน</a:t>
            </a:r>
            <a:r>
              <a:rPr lang="th" sz="2800" u="sng" dirty="0">
                <a:solidFill>
                  <a:srgbClr val="FF99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ชีวิตเป็นปกติแบบเด็กทั่วไปได้ในสังคม</a:t>
            </a:r>
            <a:r>
              <a:rPr lang="th" sz="2800" dirty="0">
                <a:solidFill>
                  <a:srgbClr val="FF99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2800" dirty="0" smtClean="0">
              <a:solidFill>
                <a:srgbClr val="FF993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>
              <a:buClr>
                <a:srgbClr val="000000"/>
              </a:buClr>
              <a:buSzPct val="91666"/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endParaRPr lang="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418206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/>
            <a:r>
              <a:rPr lang="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ประโยชน์ที่คาดว่าจะได้รับ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เด็ก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ได้มีส่วนร่วมใน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การท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ำ</a:t>
            </a: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เพื่อพัฒนาทักษะทางการเรียนรู้ผ่านเทคโนโลยีที่ทันสมัย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เด็ก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ที่มีความบกพร่องทางการเรียนรู้จะได้มีการพัฒนาทักษะให้มีพัฒนาการที่ดีขึ้น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ลด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ภารกิจของผู้ฝึกให้น้อยลง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ผู้ปกครอง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สามารถให้เด็กพัฒนาความบกพร่องทางการเรียนรู้ได้ทุกเวลาโดยไม่ต้องมีผู้ฝึก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สร้าง</a:t>
            </a:r>
            <a:r>
              <a:rPr lang="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ความน่าสนใจและความดึงดูดให้เด็กไม่เกิดความรู้สึกเบื่อหน่าย และไม่อยากเข้ารับการพัฒนาการเมื่อถึงเวลาที่ต้องเข้ารับการพัฒนาทักษะ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418206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th" sz="3600" dirty="0">
                <a:latin typeface="Angsana New" panose="02020603050405020304" pitchFamily="18" charset="-34"/>
                <a:cs typeface="Angsana New" panose="02020603050405020304" pitchFamily="18" charset="-34"/>
                <a:sym typeface="Verdana"/>
              </a:rPr>
              <a:t>ความสามารถของ Software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366331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ช่วยส่งเสริมการพัฒนาการของเด็กในเรื่องของการทรงตัวได้ และสร้างความรู้สึก  เหมือนการเล่นเกมไม่ใช่การบำบัด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ส่งเสริมและกระตุ้นให้เด็กอยากมีส่วนร่วมในการพัฒนา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นำเทคโนโลยีมาผสมผสานกับการแพทย์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สามารถนำไปพัฒนาและต่อยอดแนวคิดได้</a:t>
            </a:r>
          </a:p>
          <a:p>
            <a:pPr>
              <a:buFont typeface="Arial" panose="020B0604020202020204" pitchFamily="34" charset="0"/>
              <a:buChar char="•"/>
            </a:pPr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Arial" panose="020B0604020202020204" pitchFamily="34" charset="0"/>
              <a:buChar char="•"/>
            </a:pPr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708</Words>
  <Application>Microsoft Office PowerPoint</Application>
  <PresentationFormat>On-screen Show (16:9)</PresentationFormat>
  <Paragraphs>112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Perspective</vt:lpstr>
      <vt:lpstr>PowerPoint Presentation</vt:lpstr>
      <vt:lpstr>ความเป็นมา</vt:lpstr>
      <vt:lpstr>ลักษณะของเด็กที่มีความบกพร่องด้านการเคลื่อนไหว</vt:lpstr>
      <vt:lpstr>แนวทางการช่วยเหลือเด็กที่มีความบกพร่องด้านการเคลื่อนไหว</vt:lpstr>
      <vt:lpstr>วัตถุประสงค์</vt:lpstr>
      <vt:lpstr>ขอบเขตการศึกษาโครงงาน</vt:lpstr>
      <vt:lpstr>เทคโนโลยีกับการบำบัด</vt:lpstr>
      <vt:lpstr>ประโยชน์ที่คาดว่าจะได้รับ</vt:lpstr>
      <vt:lpstr>ความสามารถของ Software</vt:lpstr>
      <vt:lpstr>ความต้องการในการใช้งานในปัจจุบัน (Kinect)</vt:lpstr>
      <vt:lpstr>Development &amp; Designing</vt:lpstr>
      <vt:lpstr>Mission I</vt:lpstr>
      <vt:lpstr>Mission II</vt:lpstr>
      <vt:lpstr>Mission III</vt:lpstr>
      <vt:lpstr> Software ที่ใช้ในการพัฒนา</vt:lpstr>
      <vt:lpstr>Graphic Design</vt:lpstr>
      <vt:lpstr>Programming &amp; Driver</vt:lpstr>
      <vt:lpstr>Framework</vt:lpstr>
      <vt:lpstr>ข้อจำกัดในการเล่น</vt:lpstr>
      <vt:lpstr>แนวทางในการพัฒนาต่อ</vt:lpstr>
      <vt:lpstr>ผลการทดลองกับเด็ก LD Mission 1</vt:lpstr>
      <vt:lpstr>ผลการทดลองกับเด็ก LD Mission 2</vt:lpstr>
      <vt:lpstr>ผลการทดลองกับเด็ก LD Mission 3</vt:lpstr>
      <vt:lpstr>Q /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IML3</cp:lastModifiedBy>
  <cp:revision>62</cp:revision>
  <dcterms:modified xsi:type="dcterms:W3CDTF">2014-03-07T23:44:37Z</dcterms:modified>
</cp:coreProperties>
</file>